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3"/>
  </p:notesMasterIdLst>
  <p:handoutMasterIdLst>
    <p:handoutMasterId r:id="rId24"/>
  </p:handoutMasterIdLst>
  <p:sldIdLst>
    <p:sldId id="325" r:id="rId2"/>
    <p:sldId id="295" r:id="rId3"/>
    <p:sldId id="296" r:id="rId4"/>
    <p:sldId id="297" r:id="rId5"/>
    <p:sldId id="332" r:id="rId6"/>
    <p:sldId id="315" r:id="rId7"/>
    <p:sldId id="298" r:id="rId8"/>
    <p:sldId id="300" r:id="rId9"/>
    <p:sldId id="301" r:id="rId10"/>
    <p:sldId id="302" r:id="rId11"/>
    <p:sldId id="316" r:id="rId12"/>
    <p:sldId id="334" r:id="rId13"/>
    <p:sldId id="319" r:id="rId14"/>
    <p:sldId id="320" r:id="rId15"/>
    <p:sldId id="321" r:id="rId16"/>
    <p:sldId id="324" r:id="rId17"/>
    <p:sldId id="322" r:id="rId18"/>
    <p:sldId id="328" r:id="rId19"/>
    <p:sldId id="323" r:id="rId20"/>
    <p:sldId id="330" r:id="rId21"/>
    <p:sldId id="327" r:id="rId2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2EC877-07D9-45B4-BBBD-B8940D5A6F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608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094CCF-F242-45EE-9170-27F51D8A6B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5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53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09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4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/>
              <a:t>Er bestaat ook algehele narcose: bij inwendige wonden , operaties grote wonden etc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690A-D5AA-4CC9-8908-08E51E59311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7AA15-8F09-406C-A08D-EF6BFB25DBD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29324-2AD1-49D4-920B-2E2F8559C3A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(vanuit  pijnreceptoren naar  de</a:t>
            </a:r>
          </a:p>
          <a:p>
            <a:r>
              <a:rPr lang="nl-NL" dirty="0"/>
              <a:t>daarvoor bestemde zenuwbanen)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94CCF-F242-45EE-9170-27F51D8A6B5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DD32A-F57D-4E2C-B9D4-5BFE2FDFF302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87C59-BE0E-433C-8689-19BDC79C5DD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BF1B4-1F0B-49F3-99A1-884D9EC2E3E5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A5885-6568-4B3A-8D97-48FB081C25D9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FB52B7B-3202-4A90-8E78-AADC206E65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84FA-CFD0-4A5A-ADA6-91CF6BF7061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16756FC0-C98D-45FA-A9F5-A7CD5F4E763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7623A09-FDD3-4D7C-B624-B8231D13190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48ABCF-6989-4C62-8B6E-79CC6DFF967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1E4A3-A264-4206-AA39-7FB5AF21801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30D9DE9-0094-46BB-B6BA-75559FC1EE0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536F7670-9141-4BB7-AE61-8A56E4EF28C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0D4997-7B36-46C8-BA12-CB5501555F9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2128F03-CBE8-4224-B9FB-6334E37ED38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39E3B4D-951E-4364-8EF1-EEAB827DAA8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E52033-AABD-4DCF-95DE-89F2E5CAE69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Anesthesie en wondsluiting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12160" y="1628800"/>
            <a:ext cx="2343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ijdelijke aanduiding voor inhoud 3" descr="teennage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1484784"/>
            <a:ext cx="4248472" cy="2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34B5CB4-D549-462C-86B2-BBC4BCFF5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60" y="4005064"/>
            <a:ext cx="2647950" cy="2143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Lokale anesthesie</a:t>
            </a:r>
          </a:p>
        </p:txBody>
      </p:sp>
      <p:pic>
        <p:nvPicPr>
          <p:cNvPr id="4" name="Tijdelijke aanduiding voor inhoud 3" descr="Lidocaine_hc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02678" y="2252460"/>
            <a:ext cx="2502131" cy="3121429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nl-NL" b="1" dirty="0"/>
              <a:t>Wondsluiting:</a:t>
            </a:r>
            <a:endParaRPr lang="nl-NL" sz="2800" dirty="0"/>
          </a:p>
          <a:p>
            <a:pPr>
              <a:defRPr/>
            </a:pPr>
            <a:r>
              <a:rPr lang="nl-NL" sz="2800" dirty="0"/>
              <a:t>Hechtdraad</a:t>
            </a:r>
          </a:p>
          <a:p>
            <a:pPr>
              <a:defRPr/>
            </a:pPr>
            <a:r>
              <a:rPr lang="nl-NL" sz="2800" dirty="0"/>
              <a:t>Huidlijm</a:t>
            </a:r>
          </a:p>
          <a:p>
            <a:pPr>
              <a:defRPr/>
            </a:pPr>
            <a:r>
              <a:rPr lang="nl-NL" sz="2800" dirty="0"/>
              <a:t>Krammetjes &amp; nietjes</a:t>
            </a:r>
          </a:p>
          <a:p>
            <a:pPr>
              <a:defRPr/>
            </a:pPr>
            <a:r>
              <a:rPr lang="nl-NL" sz="2800" dirty="0"/>
              <a:t>Zwaluwstaartje</a:t>
            </a:r>
          </a:p>
          <a:p>
            <a:pPr>
              <a:defRPr/>
            </a:pPr>
            <a:endParaRPr lang="nl-NL" sz="2800" dirty="0"/>
          </a:p>
          <a:p>
            <a:pPr eaLnBrk="1" hangingPunct="1">
              <a:buNone/>
              <a:defRPr/>
            </a:pPr>
            <a:endParaRPr lang="nl-NL" dirty="0"/>
          </a:p>
          <a:p>
            <a:pPr eaLnBrk="1" hangingPunct="1">
              <a:defRPr/>
            </a:pPr>
            <a:endParaRPr lang="nl-NL" sz="2000" dirty="0"/>
          </a:p>
          <a:p>
            <a:pPr eaLnBrk="1" hangingPunct="1">
              <a:defRPr/>
            </a:pPr>
            <a:endParaRPr lang="nl-NL" sz="2000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nl-NL" b="1" dirty="0"/>
              <a:t>Hechtdraad</a:t>
            </a:r>
          </a:p>
          <a:p>
            <a:pPr eaLnBrk="1" hangingPunct="1">
              <a:buNone/>
              <a:defRPr/>
            </a:pPr>
            <a:endParaRPr lang="nl-NL" dirty="0"/>
          </a:p>
          <a:p>
            <a:pPr eaLnBrk="1" hangingPunct="1">
              <a:buNone/>
              <a:defRPr/>
            </a:pPr>
            <a:endParaRPr lang="nl-NL" dirty="0"/>
          </a:p>
          <a:p>
            <a:pPr eaLnBrk="1" hangingPunct="1">
              <a:defRPr/>
            </a:pPr>
            <a:r>
              <a:rPr lang="nl-NL" sz="2000" dirty="0"/>
              <a:t>Bespoedigt genezing</a:t>
            </a:r>
          </a:p>
          <a:p>
            <a:pPr eaLnBrk="1" hangingPunct="1">
              <a:defRPr/>
            </a:pPr>
            <a:r>
              <a:rPr lang="nl-NL" sz="2000" dirty="0"/>
              <a:t>Hechten over het algemeen cosmetisch fraaier; vergeleken met ‘nietjes’</a:t>
            </a:r>
          </a:p>
          <a:p>
            <a:pPr eaLnBrk="1" hangingPunct="1">
              <a:defRPr/>
            </a:pPr>
            <a:r>
              <a:rPr lang="nl-NL" sz="2000" dirty="0" err="1"/>
              <a:t>Donati</a:t>
            </a:r>
            <a:r>
              <a:rPr lang="nl-NL" sz="2000" dirty="0"/>
              <a:t>-hechting  (doorlopende hechting)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663579-D862-4FCE-AF6E-40AEA7C84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221088"/>
            <a:ext cx="2160240" cy="17483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4D631D-737A-4C17-B1F5-2B9D7B16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51" y="1522573"/>
            <a:ext cx="1538873" cy="14509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982E83-2A8A-438D-A4DA-D29F98177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236183"/>
            <a:ext cx="2520280" cy="19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744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400" dirty="0"/>
              <a:t>Wonden ouder dan zo’n 6 uur worden in principe niet meer gehecht, omdat de wond zelf aan het sluiten is en het infectierisico dan groter is.</a:t>
            </a:r>
          </a:p>
          <a:p>
            <a:pPr>
              <a:buNone/>
            </a:pPr>
            <a:endParaRPr lang="nl-NL" sz="2400" dirty="0"/>
          </a:p>
          <a:p>
            <a:r>
              <a:rPr lang="nl-NL" sz="2400" dirty="0"/>
              <a:t>Uitzondering: in het gelaat wordt ook wel een  periode van 12 uur aangehouden</a:t>
            </a:r>
            <a:r>
              <a:rPr lang="nl-NL" dirty="0"/>
              <a:t>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2050" name="Picture 2" descr="C:\Users\Rhea\Document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457450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Wondsluiten</a:t>
            </a: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nl-NL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dirty="0"/>
              <a:t>Hechten en hechtmateriaal”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dirty="0"/>
              <a:t>Verschillende materialen, belangrijk daarbij: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dirty="0"/>
          </a:p>
          <a:p>
            <a:pPr eaLnBrk="1" hangingPunct="1">
              <a:defRPr/>
            </a:pPr>
            <a:r>
              <a:rPr lang="nl-NL" dirty="0"/>
              <a:t>Bewegingen zo min mogelijk beperken</a:t>
            </a:r>
          </a:p>
          <a:p>
            <a:pPr eaLnBrk="1" hangingPunct="1">
              <a:defRPr/>
            </a:pPr>
            <a:r>
              <a:rPr lang="nl-NL" dirty="0"/>
              <a:t>Sterk zijn, zodat wondranden bij elkaar blijven</a:t>
            </a:r>
          </a:p>
          <a:p>
            <a:pPr eaLnBrk="1" hangingPunct="1">
              <a:defRPr/>
            </a:pPr>
            <a:r>
              <a:rPr lang="nl-NL" dirty="0"/>
              <a:t>Geen negatieve invloed op de wondgenezing</a:t>
            </a:r>
          </a:p>
          <a:p>
            <a:pPr eaLnBrk="1" hangingPunct="1">
              <a:defRPr/>
            </a:pPr>
            <a:r>
              <a:rPr lang="nl-NL" dirty="0"/>
              <a:t>Zo min mogelijk littekens achterlaten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Wondsluiten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nl-NL" sz="2400" b="1" dirty="0"/>
              <a:t>Hechtdraad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nl-NL" sz="2400" dirty="0"/>
              <a:t>Soorten hechtdraad: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/>
              <a:t>Resorbeerbaar  (oplosbaar) : </a:t>
            </a:r>
            <a:r>
              <a:rPr lang="nl-NL" sz="2400" dirty="0" err="1"/>
              <a:t>Vicryl</a:t>
            </a:r>
            <a:r>
              <a:rPr lang="nl-NL" sz="2400" dirty="0"/>
              <a:t>, </a:t>
            </a:r>
            <a:r>
              <a:rPr lang="nl-NL" sz="2400" dirty="0" err="1"/>
              <a:t>Dexon</a:t>
            </a: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 err="1"/>
              <a:t>Niet-resorbeerbaar</a:t>
            </a:r>
            <a:r>
              <a:rPr lang="nl-NL" sz="2400" dirty="0"/>
              <a:t> ( niet oplosbaar): </a:t>
            </a:r>
            <a:r>
              <a:rPr lang="nl-NL" sz="2400" dirty="0" err="1"/>
              <a:t>Ethilon</a:t>
            </a:r>
            <a:r>
              <a:rPr lang="nl-NL" sz="2400" dirty="0"/>
              <a:t>, </a:t>
            </a:r>
            <a:r>
              <a:rPr lang="nl-NL" sz="2400" dirty="0" err="1"/>
              <a:t>Prolene</a:t>
            </a:r>
            <a:endParaRPr lang="nl-NL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/>
              <a:t>Traumatisch: losse naald en draad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 err="1"/>
              <a:t>Atraumatisch</a:t>
            </a:r>
            <a:r>
              <a:rPr lang="nl-NL" sz="2400" dirty="0"/>
              <a:t> hechtdraad: naald aan draad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Rhea\Document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01008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Hechtdraad in vele diktes verkrijgbaar: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Heel dun (6-0) tot heel dik: (2-0)</a:t>
            </a:r>
          </a:p>
          <a:p>
            <a:pPr marL="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/>
              <a:t>voor gelaat, meestal: 5-0</a:t>
            </a:r>
          </a:p>
          <a:p>
            <a:r>
              <a:rPr lang="nl-NL" sz="2400" dirty="0"/>
              <a:t>armen, benen, behaarde hoofd: 4-0</a:t>
            </a:r>
          </a:p>
          <a:p>
            <a:r>
              <a:rPr lang="nl-NL" sz="2400" dirty="0"/>
              <a:t>gewrichten: 3-0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Zie boek MTH voor verdere info</a:t>
            </a:r>
          </a:p>
        </p:txBody>
      </p:sp>
      <p:pic>
        <p:nvPicPr>
          <p:cNvPr id="1026" name="Picture 2" descr="C:\Users\Rhea\Document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2088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nl-NL" sz="2400" b="1" dirty="0" err="1"/>
              <a:t>Agrafes</a:t>
            </a:r>
            <a:r>
              <a:rPr lang="nl-NL" sz="2400" b="1" dirty="0"/>
              <a:t> (krammetjes)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/>
              <a:t>Inbrengen met </a:t>
            </a:r>
            <a:r>
              <a:rPr lang="nl-NL" sz="2400" dirty="0" err="1"/>
              <a:t>agrafepincet</a:t>
            </a:r>
            <a:r>
              <a:rPr lang="nl-NL" sz="2400" dirty="0"/>
              <a:t>/</a:t>
            </a:r>
            <a:r>
              <a:rPr lang="nl-NL" sz="2400" dirty="0" err="1"/>
              <a:t>agrafetang</a:t>
            </a:r>
            <a:endParaRPr lang="nl-N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/>
              <a:t>Verwijderen met </a:t>
            </a:r>
            <a:r>
              <a:rPr lang="nl-NL" sz="2400" dirty="0" err="1"/>
              <a:t>agrafetang</a:t>
            </a:r>
            <a:endParaRPr lang="nl-NL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9E2F97-CD6F-464B-83D3-FD85E1A8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700808"/>
            <a:ext cx="2232248" cy="19792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E76CFA-10BC-47D7-9544-0C247F90A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830" y="3974295"/>
            <a:ext cx="2847975" cy="1866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nl-NL" sz="2400" b="1" dirty="0" err="1"/>
              <a:t>Staplers</a:t>
            </a:r>
            <a:r>
              <a:rPr lang="nl-NL" sz="2400" b="1" dirty="0"/>
              <a:t> (nietjes):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nl-NL" sz="2400" dirty="0"/>
          </a:p>
          <a:p>
            <a:pPr>
              <a:lnSpc>
                <a:spcPct val="90000"/>
              </a:lnSpc>
              <a:defRPr/>
            </a:pPr>
            <a:r>
              <a:rPr lang="nl-NL" sz="2400" dirty="0"/>
              <a:t>staplertang (nietjestang)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sz="1400" dirty="0"/>
              <a:t>                                Zie </a:t>
            </a:r>
            <a:r>
              <a:rPr lang="nl-NL" sz="1400" dirty="0" err="1"/>
              <a:t>blz</a:t>
            </a:r>
            <a:r>
              <a:rPr lang="nl-NL" sz="1400" dirty="0"/>
              <a:t> 176 MTH boek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1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sz="2000" dirty="0"/>
              <a:t>Voordeel: sneller  in te brengen vergeleken met hechtdraad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sz="2000" dirty="0"/>
              <a:t>Nadeel:     kosten en lelijker litteken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003A14-529C-46D2-B7CE-C2E6039B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0080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4306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sz="2400" b="1" dirty="0"/>
              <a:t>Weefsellijm/huidlijm: </a:t>
            </a:r>
          </a:p>
          <a:p>
            <a:pPr>
              <a:buNone/>
              <a:defRPr/>
            </a:pPr>
            <a:r>
              <a:rPr lang="nl-NL" sz="2400" dirty="0"/>
              <a:t>     geschikt voor kleine wondjes in het gezicht,</a:t>
            </a:r>
          </a:p>
          <a:p>
            <a:pPr eaLnBrk="1" hangingPunct="1">
              <a:buNone/>
              <a:defRPr/>
            </a:pPr>
            <a:r>
              <a:rPr lang="nl-NL" sz="2400" dirty="0"/>
              <a:t>     waar weinig  druk opkomt.</a:t>
            </a:r>
          </a:p>
          <a:p>
            <a:pPr eaLnBrk="1" hangingPunct="1">
              <a:buNone/>
              <a:defRPr/>
            </a:pPr>
            <a:r>
              <a:rPr lang="nl-NL" sz="2400" dirty="0"/>
              <a:t>    </a:t>
            </a:r>
          </a:p>
          <a:p>
            <a:pPr eaLnBrk="1" hangingPunct="1">
              <a:buNone/>
              <a:defRPr/>
            </a:pPr>
            <a:r>
              <a:rPr lang="nl-NL" sz="2400" dirty="0" err="1"/>
              <a:t>Vb</a:t>
            </a:r>
            <a:r>
              <a:rPr lang="nl-NL" sz="2400" dirty="0"/>
              <a:t>:  </a:t>
            </a:r>
            <a:r>
              <a:rPr lang="nl-NL" sz="2400" dirty="0" err="1"/>
              <a:t>Histo-acryl</a:t>
            </a:r>
            <a:r>
              <a:rPr lang="nl-NL" sz="2400" dirty="0"/>
              <a:t> blauw en Delta-acryl blauw</a:t>
            </a:r>
          </a:p>
          <a:p>
            <a:pPr eaLnBrk="1" hangingPunct="1">
              <a:buNone/>
              <a:defRPr/>
            </a:pPr>
            <a:endParaRPr lang="nl-NL" sz="2400" dirty="0"/>
          </a:p>
          <a:p>
            <a:pPr eaLnBrk="1" hangingPunct="1"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endParaRPr lang="nl-NL" sz="2400" dirty="0"/>
          </a:p>
          <a:p>
            <a:endParaRPr lang="nl-NL" dirty="0"/>
          </a:p>
        </p:txBody>
      </p:sp>
      <p:pic>
        <p:nvPicPr>
          <p:cNvPr id="3074" name="Picture 2" descr="C:\Users\Rhea\Document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416" y="4044365"/>
            <a:ext cx="3888432" cy="20546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Lokale 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Lokaal: plaatselijke verdoving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Doel: d.m.v. het anestheticum de </a:t>
            </a:r>
            <a:r>
              <a:rPr lang="nl-NL" sz="2400" dirty="0" err="1"/>
              <a:t>voortgeleiding</a:t>
            </a:r>
            <a:endParaRPr lang="nl-NL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van pijnprikkels naar de hersenen tijdelijk te onderbreken,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zodat de pijnprikkel niet wordt waargenomen.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sz="2400" b="1" dirty="0"/>
              <a:t>Zwaluwstaartje of hechtstrip</a:t>
            </a:r>
            <a:r>
              <a:rPr lang="nl-NL" sz="2400" dirty="0"/>
              <a:t>: </a:t>
            </a:r>
          </a:p>
          <a:p>
            <a:pPr marL="0" indent="0">
              <a:buNone/>
              <a:defRPr/>
            </a:pPr>
            <a:r>
              <a:rPr lang="nl-NL" sz="2400" dirty="0"/>
              <a:t>Toepassing: indien wond nog wat wijkt</a:t>
            </a:r>
          </a:p>
          <a:p>
            <a:endParaRPr lang="nl-NL" dirty="0"/>
          </a:p>
        </p:txBody>
      </p:sp>
      <p:pic>
        <p:nvPicPr>
          <p:cNvPr id="1028" name="Picture 4" descr="C:\Users\Rhea\Documents\leukostrip op arm zwaluwstaart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307184" cy="330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370922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Wondsluiting</a:t>
            </a:r>
          </a:p>
        </p:txBody>
      </p:sp>
      <p:pic>
        <p:nvPicPr>
          <p:cNvPr id="4" name="Picture 2" descr="C:\Users\Rhea\Documents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40" y="2762671"/>
            <a:ext cx="4222500" cy="3166875"/>
          </a:xfrm>
          <a:prstGeom prst="rect">
            <a:avLst/>
          </a:prstGeom>
          <a:noFill/>
        </p:spPr>
      </p:pic>
      <p:pic>
        <p:nvPicPr>
          <p:cNvPr id="2050" name="Picture 2" descr="C:\Users\Rhea\Documents\subcut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88150"/>
            <a:ext cx="2459736" cy="4572000"/>
          </a:xfrm>
          <a:prstGeom prst="rect">
            <a:avLst/>
          </a:prstGeom>
          <a:noFill/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BB35CC2-AAA6-418B-AFC5-91C420103085}"/>
              </a:ext>
            </a:extLst>
          </p:cNvPr>
          <p:cNvSpPr/>
          <p:nvPr/>
        </p:nvSpPr>
        <p:spPr>
          <a:xfrm>
            <a:off x="214936" y="1588150"/>
            <a:ext cx="392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b="1" dirty="0"/>
              <a:t>Hair </a:t>
            </a:r>
            <a:r>
              <a:rPr lang="nl-NL" sz="2000" b="1" dirty="0" err="1"/>
              <a:t>apposition</a:t>
            </a:r>
            <a:r>
              <a:rPr lang="nl-NL" sz="2000" b="1" dirty="0"/>
              <a:t> techniekjes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Lokale 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09609" y="1589931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200" b="1" dirty="0"/>
              <a:t>Oppervlakte: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nl-NL" sz="2000" dirty="0"/>
              <a:t>Bevriezing (chloorethyl)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nl-NL" sz="2000" dirty="0"/>
              <a:t>Spray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nl-NL" sz="2000" dirty="0"/>
              <a:t>Druppels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nl-NL" sz="2000" dirty="0"/>
              <a:t>Tampon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nl-NL" sz="2400" dirty="0"/>
          </a:p>
          <a:p>
            <a:pPr eaLnBrk="1" hangingPunct="1">
              <a:buFont typeface="Courier New" pitchFamily="49" charset="0"/>
              <a:buChar char="o"/>
              <a:defRPr/>
            </a:pPr>
            <a:endParaRPr lang="nl-NL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200" b="1" dirty="0"/>
              <a:t>Per injectie</a:t>
            </a:r>
            <a:r>
              <a:rPr lang="nl-NL" sz="2400" b="1" dirty="0"/>
              <a:t>:</a:t>
            </a:r>
            <a:endParaRPr lang="nl-NL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>
                <a:effectLst/>
              </a:rPr>
              <a:t>Infiltratie anesthesie (veldblokkade)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000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200" b="1" dirty="0">
                <a:effectLst/>
              </a:rPr>
              <a:t>lidocaïne-</a:t>
            </a:r>
            <a:r>
              <a:rPr lang="nl-NL" sz="2200" b="1" dirty="0" err="1">
                <a:effectLst/>
              </a:rPr>
              <a:t>prilocaïnecréme</a:t>
            </a:r>
            <a:r>
              <a:rPr lang="nl-NL" sz="2000" dirty="0">
                <a:effectLst/>
              </a:rPr>
              <a:t> ( inwerktijd: 30 -45 min) ( bij prikangst)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>
                <a:effectLst/>
              </a:rPr>
              <a:t>Alleen bij intacte wonden, slijmvliezen, geslachtsorganen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>
                <a:effectLst/>
              </a:rPr>
              <a:t>en open beenwond (</a:t>
            </a:r>
            <a:r>
              <a:rPr lang="nl-NL" sz="2000" dirty="0" err="1">
                <a:effectLst/>
              </a:rPr>
              <a:t>ulcura</a:t>
            </a:r>
            <a:r>
              <a:rPr lang="nl-NL" sz="2000" dirty="0">
                <a:effectLst/>
              </a:rPr>
              <a:t> </a:t>
            </a:r>
            <a:r>
              <a:rPr lang="nl-NL" sz="2000" dirty="0" err="1">
                <a:effectLst/>
              </a:rPr>
              <a:t>cruris</a:t>
            </a:r>
            <a:r>
              <a:rPr lang="nl-NL" sz="2000" dirty="0">
                <a:effectLst/>
              </a:rPr>
              <a:t>)</a:t>
            </a:r>
          </a:p>
        </p:txBody>
      </p:sp>
      <p:pic>
        <p:nvPicPr>
          <p:cNvPr id="1026" name="Picture 2" descr="C:\Users\Rhea\Document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Rhea\Documents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490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nl-NL" sz="2000" dirty="0">
                <a:effectLst/>
              </a:rPr>
              <a:t>Wordt breed  ingezet bij m.n. kleine ingreepjes van de huid </a:t>
            </a:r>
          </a:p>
          <a:p>
            <a:pPr eaLnBrk="1" hangingPunct="1">
              <a:buNone/>
              <a:defRPr/>
            </a:pPr>
            <a:r>
              <a:rPr lang="nl-NL" sz="2000" dirty="0"/>
              <a:t>e</a:t>
            </a:r>
            <a:r>
              <a:rPr lang="nl-NL" sz="2000" dirty="0">
                <a:effectLst/>
              </a:rPr>
              <a:t>n</a:t>
            </a:r>
            <a:r>
              <a:rPr lang="nl-NL" sz="2000" dirty="0"/>
              <a:t> </a:t>
            </a:r>
            <a:r>
              <a:rPr lang="nl-NL" sz="2000" dirty="0">
                <a:effectLst/>
              </a:rPr>
              <a:t>onderliggende weefsels.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/>
              <a:t>Het principe is, dat de lokale </a:t>
            </a:r>
            <a:r>
              <a:rPr lang="nl-NL" sz="2000" dirty="0" err="1"/>
              <a:t>anestheticum</a:t>
            </a:r>
            <a:r>
              <a:rPr lang="nl-NL" sz="2000" dirty="0"/>
              <a:t> direct geïnjecteerd wordt 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/>
              <a:t>het betreffende weefsel, d.w.z. dichtbij de bijbehorende zenuwstructuren.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000" dirty="0"/>
          </a:p>
          <a:p>
            <a:pPr eaLnBrk="1" hangingPunct="1">
              <a:buNone/>
              <a:defRPr/>
            </a:pPr>
            <a:r>
              <a:rPr lang="nl-NL" sz="2000" dirty="0"/>
              <a:t>Voorbeelden:</a:t>
            </a:r>
          </a:p>
          <a:p>
            <a:pPr eaLnBrk="1" hangingPunct="1">
              <a:defRPr/>
            </a:pPr>
            <a:r>
              <a:rPr lang="nl-NL" sz="2000" dirty="0"/>
              <a:t>Intracutane infiltratie (bij inbrengen van infuus)</a:t>
            </a:r>
          </a:p>
          <a:p>
            <a:pPr eaLnBrk="1" hangingPunct="1">
              <a:defRPr/>
            </a:pPr>
            <a:r>
              <a:rPr lang="nl-NL" sz="2000" dirty="0"/>
              <a:t>Subcutane infiltratie (Field block),</a:t>
            </a:r>
          </a:p>
          <a:p>
            <a:pPr eaLnBrk="1" hangingPunct="1">
              <a:defRPr/>
            </a:pPr>
            <a:r>
              <a:rPr lang="nl-NL" sz="2000" dirty="0"/>
              <a:t>Regionale  anesthesie (</a:t>
            </a:r>
            <a:r>
              <a:rPr lang="nl-NL" sz="2000" dirty="0" err="1"/>
              <a:t>Oberst</a:t>
            </a:r>
            <a:r>
              <a:rPr lang="nl-NL" sz="2000" dirty="0"/>
              <a:t>)</a:t>
            </a:r>
          </a:p>
          <a:p>
            <a:pPr eaLnBrk="1" hangingPunct="1">
              <a:defRPr/>
            </a:pPr>
            <a:r>
              <a:rPr lang="nl-NL" sz="2000" dirty="0" err="1"/>
              <a:t>Neuroaxiale</a:t>
            </a:r>
            <a:r>
              <a:rPr lang="nl-NL" sz="2000" dirty="0"/>
              <a:t> anesthesie (voorbeeld: ‘ruggenprik’)</a:t>
            </a:r>
          </a:p>
        </p:txBody>
      </p:sp>
      <p:pic>
        <p:nvPicPr>
          <p:cNvPr id="5" name="Afbeelding 5" descr="infiltart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500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39DCD-82A5-4FAD-9B48-CA364545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Infiltratieanesthesie </a:t>
            </a:r>
            <a:r>
              <a:rPr lang="nl-NL" sz="2200" dirty="0"/>
              <a:t>(</a:t>
            </a:r>
            <a:r>
              <a:rPr lang="nl-NL" sz="2200" dirty="0" err="1"/>
              <a:t>neuroaxiale</a:t>
            </a:r>
            <a:r>
              <a:rPr lang="nl-NL" sz="2200" dirty="0"/>
              <a:t> anesthesie)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F7EC363-3D15-4672-A522-44EE8410A7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538249"/>
            <a:ext cx="4270241" cy="24482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5D8F36D-D517-440D-84DE-7156B913D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66" y="1484783"/>
            <a:ext cx="3744096" cy="25017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5BCE38-C3B0-4F17-8329-AD269524F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221087"/>
            <a:ext cx="5760640" cy="21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946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Subcutane</a:t>
            </a:r>
            <a:r>
              <a:rPr lang="nl-NL" dirty="0"/>
              <a:t> infiltratie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812" y="148478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Field block</a:t>
            </a:r>
          </a:p>
          <a:p>
            <a:pPr>
              <a:buNone/>
            </a:pPr>
            <a:endParaRPr lang="nl-NL" sz="2000" dirty="0"/>
          </a:p>
          <a:p>
            <a:r>
              <a:rPr lang="nl-NL" sz="2000" dirty="0"/>
              <a:t>Gebruikt bij het verdoven van de huid bij een kleine uitsnijding   (</a:t>
            </a:r>
            <a:r>
              <a:rPr lang="nl-NL" sz="2000" dirty="0" err="1"/>
              <a:t>vb</a:t>
            </a:r>
            <a:r>
              <a:rPr lang="nl-NL" sz="2000" dirty="0"/>
              <a:t> moedervlek verwijderen) en bij het verdoven van de huid bij hechten.</a:t>
            </a:r>
          </a:p>
          <a:p>
            <a:endParaRPr lang="nl-NL" sz="2000" dirty="0"/>
          </a:p>
          <a:p>
            <a:r>
              <a:rPr lang="nl-NL" sz="2000" dirty="0"/>
              <a:t>Aantal prikgaatjes  wordt beperkt door spuit, net voor het verlaten van de huid, een beetje te draaien. Andere zijde van de wond net zo.</a:t>
            </a:r>
          </a:p>
          <a:p>
            <a:pPr>
              <a:buNone/>
            </a:pPr>
            <a:r>
              <a:rPr lang="nl-NL" sz="2000" dirty="0"/>
              <a:t> </a:t>
            </a:r>
          </a:p>
          <a:p>
            <a:r>
              <a:rPr lang="nl-NL" sz="2000" dirty="0"/>
              <a:t>Controleren of je niet in bloedvat zit</a:t>
            </a:r>
          </a:p>
        </p:txBody>
      </p:sp>
      <p:pic>
        <p:nvPicPr>
          <p:cNvPr id="5" name="Afbeelding 3" descr="Fiel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Regionale 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3676" y="1556792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400" b="1" dirty="0" err="1"/>
              <a:t>Oberst</a:t>
            </a:r>
            <a:r>
              <a:rPr lang="nl-NL" sz="2400" b="1" dirty="0"/>
              <a:t>  </a:t>
            </a:r>
            <a:r>
              <a:rPr lang="nl-NL" sz="2000" dirty="0"/>
              <a:t>(–anesthesie bij vingers en tenen)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/>
              <a:t>Aan beide zijde van de basis van vinger of teen worden 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l-NL" sz="2000" dirty="0"/>
              <a:t>gevoelszenuwen met </a:t>
            </a:r>
            <a:r>
              <a:rPr lang="nl-NL" sz="2000" dirty="0" err="1"/>
              <a:t>Lidocaïne</a:t>
            </a:r>
            <a:r>
              <a:rPr lang="nl-NL" sz="2000" dirty="0"/>
              <a:t> geblokkeerd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nl-NL" sz="20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nl-NL" sz="2000" dirty="0"/>
              <a:t>Weinig </a:t>
            </a:r>
            <a:r>
              <a:rPr lang="nl-NL" sz="2000" dirty="0" err="1"/>
              <a:t>anestheticum</a:t>
            </a:r>
            <a:r>
              <a:rPr lang="nl-NL" sz="2000" dirty="0"/>
              <a:t> voor nodig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nl-NL" sz="2000" dirty="0"/>
              <a:t>Zorgvuldig plaats bepalen/pijnlijk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nl-NL" sz="2000" dirty="0"/>
              <a:t>Werking binnen  5-10 min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nl-NL" sz="2000" dirty="0"/>
              <a:t>Afgebonden met rubberbandje en arterieklem van </a:t>
            </a:r>
            <a:r>
              <a:rPr lang="nl-NL" sz="2000" dirty="0" err="1"/>
              <a:t>Péan</a:t>
            </a:r>
            <a:endParaRPr lang="nl-NL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nl-NL" dirty="0"/>
          </a:p>
        </p:txBody>
      </p:sp>
      <p:pic>
        <p:nvPicPr>
          <p:cNvPr id="5" name="Afbeelding 3" descr="Scannen0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14104"/>
            <a:ext cx="2266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Lokale 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Voordelen: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Geen narcosegevaar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Geen gevaar voor longen en bloedcirculatie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Geen klinische opname noodzakelijk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Geen lichamelijke en /of geestelijke nawerking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Geen beademingsfouten mogelijk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2050" name="Picture 2" descr="C:\Users\Rhea\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14097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Lokale anesthesie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l-NL" sz="2400" dirty="0"/>
              <a:t>Nadelen: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nl-NL" sz="2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Stress voor patiënt door het bij bewustzijn blijven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Aanrakingsgevoel blijft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Mogelijkheid tot foute toediening  intraveneus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Mogelijkheid tot het maken van fouten t.a.v. concentratie van de oplossing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/>
              <a:t>Mogelijkheid tot het maken van fouten t.a.v. de evt. toevoeging van adrenaline ( vasoconstrictie)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3074" name="Picture 2" descr="C:\Users\Rhea\Documents\images (1) n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4097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796</TotalTime>
  <Words>673</Words>
  <Application>Microsoft Office PowerPoint</Application>
  <PresentationFormat>Diavoorstelling (4:3)</PresentationFormat>
  <Paragraphs>177</Paragraphs>
  <Slides>21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Georgia</vt:lpstr>
      <vt:lpstr>Wingdings</vt:lpstr>
      <vt:lpstr>Wingdings 2</vt:lpstr>
      <vt:lpstr>Civiel</vt:lpstr>
      <vt:lpstr>Anesthesie en wondsluiting</vt:lpstr>
      <vt:lpstr>Lokale anesthesie</vt:lpstr>
      <vt:lpstr>Lokale anesthesie</vt:lpstr>
      <vt:lpstr>Anesthesie</vt:lpstr>
      <vt:lpstr>Infiltratieanesthesie (neuroaxiale anesthesie)</vt:lpstr>
      <vt:lpstr>Subcutane infiltratie</vt:lpstr>
      <vt:lpstr>Regionale anesthesie</vt:lpstr>
      <vt:lpstr>Lokale anesthesie</vt:lpstr>
      <vt:lpstr>Lokale anesthesie</vt:lpstr>
      <vt:lpstr>Lokale anesthesie</vt:lpstr>
      <vt:lpstr>Wondsluiting</vt:lpstr>
      <vt:lpstr>Wondsluiting</vt:lpstr>
      <vt:lpstr>Wondsluiting</vt:lpstr>
      <vt:lpstr>Wondsluiten</vt:lpstr>
      <vt:lpstr>Wondsluiten</vt:lpstr>
      <vt:lpstr>Wondsluiting</vt:lpstr>
      <vt:lpstr>Wondsluiting</vt:lpstr>
      <vt:lpstr>Wondsluiting</vt:lpstr>
      <vt:lpstr>Wondsluiting</vt:lpstr>
      <vt:lpstr>Wondsluiting</vt:lpstr>
      <vt:lpstr>Wondsluiting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2e bijeenkomst</dc:title>
  <dc:creator>ingrid</dc:creator>
  <cp:lastModifiedBy>Bouke Cuperus</cp:lastModifiedBy>
  <cp:revision>111</cp:revision>
  <dcterms:created xsi:type="dcterms:W3CDTF">2008-09-08T11:26:57Z</dcterms:created>
  <dcterms:modified xsi:type="dcterms:W3CDTF">2018-10-08T07:55:20Z</dcterms:modified>
</cp:coreProperties>
</file>